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notesMasterIdLst>
    <p:notesMasterId r:id="rId47"/>
  </p:notesMasterIdLst>
  <p:handoutMasterIdLst>
    <p:handoutMasterId r:id="rId48"/>
  </p:handoutMasterIdLst>
  <p:sldIdLst>
    <p:sldId id="258" r:id="rId3"/>
    <p:sldId id="257" r:id="rId4"/>
    <p:sldId id="298" r:id="rId5"/>
    <p:sldId id="299" r:id="rId6"/>
    <p:sldId id="30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5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r">
              <a:defRPr sz="1200"/>
            </a:lvl1pPr>
          </a:lstStyle>
          <a:p>
            <a:fld id="{F6C24CB5-2C5B-4303-990A-6B7409FBAA7F}" type="datetimeFigureOut">
              <a:rPr lang="en-US" smtClean="0"/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r">
              <a:defRPr sz="1200"/>
            </a:lvl1pPr>
          </a:lstStyle>
          <a:p>
            <a:fld id="{CABFA965-F319-4E0D-B836-D530F42D3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58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r">
              <a:defRPr sz="1200"/>
            </a:lvl1pPr>
          </a:lstStyle>
          <a:p>
            <a:fld id="{915D1F4C-C9D2-46E0-B15D-1A1B97B09FD5}" type="datetimeFigureOut">
              <a:rPr lang="en-US" smtClean="0"/>
              <a:t>5/30/2012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1" tIns="46742" rIns="93481" bIns="467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3481" tIns="46742" rIns="93481" bIns="467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r">
              <a:defRPr sz="1200"/>
            </a:lvl1pPr>
          </a:lstStyle>
          <a:p>
            <a:fld id="{393D2305-1D50-482B-A5FE-CC4D1D60E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3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AECA-6C49-4C94-BC47-0FA1B68C40EF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CC3D-2817-492F-9B07-AC24FA3709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enworkworks.org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13727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Shrm 2012 employment law and legislative conference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4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Retaliation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Facts	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Retaliation claims are on the rise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2010 retaliation surpassed race discrimination as the most common type of charge filed with the EEOC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2011, retaliation continued to surpass race discrimination as the most common type of EEOC charge filed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37% of the 99,947 federal workplace discrimination charges filed alleged retaliation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the increase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Relatively easy to establish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Protected activity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Adverse action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Causal link between the </a:t>
            </a:r>
            <a:r>
              <a:rPr lang="en-US" dirty="0" smtClean="0">
                <a:solidFill>
                  <a:srgbClr val="002060"/>
                </a:solidFill>
              </a:rPr>
              <a:t>two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Juries are predisposed to find retaliation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Recent U.S. Supreme Court cases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U.S. Supreme Court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2011-2012 Term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Ministerial exception – Hosanna-Tabor Evangelical Lutheran Church and School v EEOC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Health Care Reform – Dept. of Health and Human Services v. Florida; NFIB v. Sebelius; and Florida v HHS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FLSA exemption – Christopher v. SmithKline Beecham Corp.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Immigration – Arizona v. United States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Enforcers: A U.S. Department of Labor Update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Miss Classification Initiative – Employee vs. Independent Contractors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Child Labor Laws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Agriculture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Care providers – example – currently minors can operate a patient/resident </a:t>
            </a:r>
            <a:r>
              <a:rPr lang="en-US" dirty="0" smtClean="0">
                <a:solidFill>
                  <a:srgbClr val="002060"/>
                </a:solidFill>
              </a:rPr>
              <a:t>lift </a:t>
            </a:r>
            <a:r>
              <a:rPr lang="en-US" dirty="0">
                <a:solidFill>
                  <a:srgbClr val="002060"/>
                </a:solidFill>
              </a:rPr>
              <a:t>– they want this </a:t>
            </a:r>
            <a:r>
              <a:rPr lang="en-US" dirty="0" smtClean="0">
                <a:solidFill>
                  <a:srgbClr val="002060"/>
                </a:solidFill>
              </a:rPr>
              <a:t>changed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Companionship Services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FLSA – over time exemption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P3 – Plan/Prevent/Protect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OSHA enforcement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Enforcers: A U.S. Department of Labor </a:t>
            </a:r>
            <a:r>
              <a:rPr lang="en-US" b="1" dirty="0" smtClean="0">
                <a:solidFill>
                  <a:srgbClr val="002060"/>
                </a:solidFill>
              </a:rPr>
              <a:t>Update - Continue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FMLA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Proposing new rules for Military Leave	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Extend to regular armed forces – but only if they are deployed to a foreign country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Rest and recuperation from 5 days to 15 days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Extended caregiver leave to Veterans with serious injury or illness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Enforcement Initiatives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More Directed Investigations – 35% of investigations are started with no complaining employee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Employee vs. Independent Contractor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Targeted Industries	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Construction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Janitorial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Home Health Care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Child Care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Transportation/Warehousing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Poultry/Meat Procession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Landscaping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Professional and Personnel Services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Enforcement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DOL is working with the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 Regulators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Worker Advocates and Community Organizations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Union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ERISA Update:  Keeping Your Benefit Plans (and You!) Out of Trouble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 – Because Health Care Reform Act is being legally challenged, do group health plans have to comply with requirement now in effect?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Answer – Only the individual mandate has been ruled unconstitutional so far –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 U.S. Supreme Court heard oral arguments March 26-28, 2012 – Decision expected in June 2012.</a:t>
            </a:r>
          </a:p>
        </p:txBody>
      </p:sp>
    </p:spTree>
    <p:extLst>
      <p:ext uri="{BB962C8B-B14F-4D97-AF65-F5344CB8AC3E}">
        <p14:creationId xmlns:p14="http://schemas.microsoft.com/office/powerpoint/2010/main" val="37320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to Do?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Make sure group health plans are in compliance with all applicable provisions that became effective for plan years beginning after Sept. 23, 2010.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Start implementation planning for provisions becoming effective in 2013, if planning needs to start before late June 2012.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Do You Need To Fess UP?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Failure of group health plan to comply with any requirement of the Health Care Reform Act results in excise tax on employer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$100/day/affected individual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SESSION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Michael P Aitken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Discussed the climate in DC right now – with the current approval rating of Congress being only 11% - what that can mean for the Presidential Election as well as those in Congress looking to get re-elected.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Key Issues that of focus include:</a:t>
            </a:r>
          </a:p>
          <a:p>
            <a:pPr lvl="2"/>
            <a:r>
              <a:rPr lang="en-US" sz="2600" dirty="0">
                <a:solidFill>
                  <a:srgbClr val="002060"/>
                </a:solidFill>
              </a:rPr>
              <a:t>Mandatory employment verification process</a:t>
            </a:r>
          </a:p>
          <a:p>
            <a:pPr lvl="2"/>
            <a:r>
              <a:rPr lang="en-US" sz="2600" dirty="0">
                <a:solidFill>
                  <a:srgbClr val="002060"/>
                </a:solidFill>
              </a:rPr>
              <a:t>Efforts to overhaul the recognition of unions in the collective bargaining process</a:t>
            </a:r>
          </a:p>
          <a:p>
            <a:pPr lvl="2"/>
            <a:r>
              <a:rPr lang="en-US" sz="2600" dirty="0">
                <a:solidFill>
                  <a:srgbClr val="002060"/>
                </a:solidFill>
              </a:rPr>
              <a:t>Proposals to amend current affirmative action requirement for employers in regard to veterans, people with disabilities and others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  <a:endParaRPr lang="en-US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Disclosure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Define Contribution Plans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401-k time lines: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Disclosure from service providers – due 7/1/12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General disclosure by plan fiduciary 8/30/2012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Quarterly disclosure  - no later than 45 days after end of calendar quarter – due 11/14/2012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Summary of Benefits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After 9/22/2012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Must use a standard glossary of terms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Can not exceed 8 pages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Must be included with enrollment materials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Must be provided 30 days before the plan year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 Safe Harbor rule of 2002 is still in effect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Reform – 2 Years Later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Timeline for top priority 2012-2013 activities: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$2500 health FSA contribution cap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Higher Medicare payroll tax on wages exceeding $200,000 individual; $250,000 couple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Form W-2 – track Health Care for reporting in 2013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 cost sharing for Women’s preventive services for non-grandfathered plans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Employers notify employees about exchanges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Medical device manufacturers fees start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Change in Medicare retiree drug subsidy tax treatment takes effect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Exchanges initial open enrollment period to being in the fall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Focus 2012-2013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Summary of Benefits and Coverage (SBC)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Must use the government-supplied SBC template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Must use uniform glossary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Which Plans?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SBCs are required for all insured and self-funded group health plans (grandfathered or not), including stand-alone health reimbursement arrangements and certain health flexible spending arrangements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SBCs are not required for “excepted benefits” or health savings accounts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Many ex-pat plans largely exempt from providing SBCs.</a:t>
            </a:r>
          </a:p>
          <a:p>
            <a:pPr marL="45720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Focus </a:t>
            </a:r>
            <a:r>
              <a:rPr lang="en-US" b="1" dirty="0" smtClean="0">
                <a:solidFill>
                  <a:srgbClr val="002060"/>
                </a:solidFill>
              </a:rPr>
              <a:t>2012-2013 Continue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Employers can provide stand-alone SBCs or combine them with other plan materials, such as summary plan descriptions (SPDs), as long as the SBC is displayed at the start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SBCs only for benefit package in which participant is enrolled, eliminating unnecessary multiple versions.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Can be paper or electronic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Focus 2012-2013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W-2 reporting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Employers must report value of employer-sponsored health coverage on employee W-2 forms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Information reporting only; won’t affect tax treatment of coverage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Private sector employers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Federal, state and local governments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Exemptions: Churches/religious organizations self-funded plans.  Employers issuing fewer than 250 W-2s and Indian tribal governments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W-2 Continued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5900" dirty="0" smtClean="0">
                <a:solidFill>
                  <a:srgbClr val="002060"/>
                </a:solidFill>
              </a:rPr>
              <a:t>What must be included: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Group health plans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Mini-med plans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Medicare supplemental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Employer flex credits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On-site medical clinics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EAPs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Wellness Programs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Non integrated dental and vision 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Employee salary reduction amounts to FSA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HAS contributions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HRA contributions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Employer contributions to multi employer plans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Government provided military coverage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Accident, disability, AD&amp;D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Workers’ compensation</a:t>
            </a:r>
          </a:p>
          <a:p>
            <a:pPr lvl="1"/>
            <a:r>
              <a:rPr lang="en-US" sz="3300" dirty="0" smtClean="0">
                <a:solidFill>
                  <a:srgbClr val="002060"/>
                </a:solidFill>
              </a:rPr>
              <a:t>Other hospital/fixed indemnity</a:t>
            </a:r>
            <a:endParaRPr lang="en-US" sz="3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Additional Women’s Preventive Services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Non-grandfathered plans must cover 100% in-network women’s preventive services meeting criteria issued in 2011 guidelines, including: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FDA-approved contraceptive methods, sterilization procedures, counseling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Lactation support, counseling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HPV and HIV testing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Domestic violence screening, counseling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Counseling on sexually transmitted infections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Screening for gestational diabetes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Projected cost increases range from 0% - 0.5% (2013) but may range from 0.5% - 1.5% longer term.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Shifting rules for religious-affiliated employers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More on the horizon in 2014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Shared responsibility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What is employer shared responsibility?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Which employers are subject to shared responsibility?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How will an employer’s size be determined.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No waiting periods longer than 90 days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Exchanges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Individual coverage mandate</a:t>
            </a:r>
          </a:p>
        </p:txBody>
      </p:sp>
    </p:spTree>
    <p:extLst>
      <p:ext uri="{BB962C8B-B14F-4D97-AF65-F5344CB8AC3E}">
        <p14:creationId xmlns:p14="http://schemas.microsoft.com/office/powerpoint/2010/main" val="37916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Employment Background Screening; Navigating Turbulent Waters to Stay in Compliance and Out of Litigation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Fair Credit Reporting Act (FCRA)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State law Considerations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Credit Checks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Criminal History Information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EEOC Focus &amp; Related Litigation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Recommendations for Employers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Current Stats on Congress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Fact – Incumbents win re election when unemployment is down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Senate has 33 open seats – 10 because members are retiring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House has 41 open seats – 13 because members are retiring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Fair Credit Reporting Act (FCRA)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Mandates responsibilities of third-parties who collect information about applicants or employees (Consumer Reporting Agencies)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Mandates requirements for users of this information (End-User)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Mandates requirements for the entities that furnish information to the Consumer Reporting Agencies (Furnisher’s)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a Consumer Report	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Any written, oral or other communication of any information made by a CRA concerning a consumer’s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Credit worthiness, credit standing, credit capacity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Character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General reputation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Personal characteristics, or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Mode of living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Which is used or expected to be used or collected for one of the “permissible purposes”  (e.g., employment purposes)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371600" lvl="3" indent="0">
              <a:buNone/>
            </a:pPr>
            <a:r>
              <a:rPr lang="en-US" sz="3000" b="1" dirty="0" smtClean="0">
                <a:solidFill>
                  <a:srgbClr val="002060"/>
                </a:solidFill>
              </a:rPr>
              <a:t>Examples: criminal history, employment references, education verification, driving records</a:t>
            </a:r>
          </a:p>
        </p:txBody>
      </p:sp>
    </p:spTree>
    <p:extLst>
      <p:ext uri="{BB962C8B-B14F-4D97-AF65-F5344CB8AC3E}">
        <p14:creationId xmlns:p14="http://schemas.microsoft.com/office/powerpoint/2010/main" val="32705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End-User Responsibility Under the FCRA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Permissible Purpose</a:t>
            </a:r>
          </a:p>
          <a:p>
            <a:pPr marL="857250" lvl="1" indent="-457200"/>
            <a:r>
              <a:rPr lang="en-US" dirty="0" smtClean="0">
                <a:solidFill>
                  <a:srgbClr val="002060"/>
                </a:solidFill>
              </a:rPr>
              <a:t>Employment</a:t>
            </a:r>
          </a:p>
          <a:p>
            <a:pPr marL="857250" lvl="1" indent="-457200"/>
            <a:r>
              <a:rPr lang="en-US" dirty="0" smtClean="0">
                <a:solidFill>
                  <a:srgbClr val="002060"/>
                </a:solidFill>
              </a:rPr>
              <a:t>At the Written Direction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Disclosure &amp; Authorization</a:t>
            </a:r>
          </a:p>
          <a:p>
            <a:pPr marL="914400" lvl="1" indent="-514350"/>
            <a:r>
              <a:rPr lang="en-US" dirty="0" smtClean="0">
                <a:solidFill>
                  <a:srgbClr val="002060"/>
                </a:solidFill>
              </a:rPr>
              <a:t>Separate from application</a:t>
            </a:r>
          </a:p>
          <a:p>
            <a:pPr marL="914400" lvl="1" indent="-514350"/>
            <a:r>
              <a:rPr lang="en-US" dirty="0" smtClean="0">
                <a:solidFill>
                  <a:srgbClr val="002060"/>
                </a:solidFill>
              </a:rPr>
              <a:t>Specific state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Adverse Action</a:t>
            </a:r>
          </a:p>
          <a:p>
            <a:pPr marL="914400" lvl="1" indent="-514350"/>
            <a:r>
              <a:rPr lang="en-US" dirty="0" smtClean="0">
                <a:solidFill>
                  <a:srgbClr val="002060"/>
                </a:solidFill>
              </a:rPr>
              <a:t>Two-step process for 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Certification To CRA</a:t>
            </a:r>
          </a:p>
          <a:p>
            <a:pPr marL="914400" lvl="1" indent="-514350"/>
            <a:r>
              <a:rPr lang="en-US" dirty="0" smtClean="0">
                <a:solidFill>
                  <a:srgbClr val="002060"/>
                </a:solidFill>
              </a:rPr>
              <a:t>Generally in the agreement with CRA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857250" lvl="1" indent="-457200"/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Permissible Purpose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Before running a background check, a person must have a “permissible purpose” under the FCRA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Employment is most common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At the written direction of the consumer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Insurance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Issuance of credit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Response to court order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Disclosure &amp; Authorization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Employers utilizing consumer reports for employment purposes must: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Disclose in a separate document that a consumer report may be obtained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Obtain written authorization from the individual prior to ordering the report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FTC opinion is that both disclosure and authorization can be in one document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Recent litigation challenging applicant tracking systems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Recent litigation on challenging electronic signatures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Adverse Action – Two Step Process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Adverse action is: Any action taken that is adverse to the interest of the consumer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Before adverse action is taken employers must provide consumer with: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copy of the consumer report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summary of the consumer’s rights under the FCRA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Any state law rights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Waiting Period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Between pre-adverse action notice and adverse action notice an employer must WAIT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FTC’s opinion is that 5 business days is reasonable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Purpose is to allow a consumer to dispute the accuracy of completeness of the report BEFORE have adverse action taken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Many employers fail this part by contacting the applicant by phone before giving pre-adverse action notices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Adverse Action – Two Step </a:t>
            </a:r>
            <a:r>
              <a:rPr lang="en-US" b="1" dirty="0" smtClean="0">
                <a:solidFill>
                  <a:srgbClr val="002060"/>
                </a:solidFill>
              </a:rPr>
              <a:t>Process (cont.)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Adverse Action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Notice of the adverse action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Name, address, and toll-free number of the CRA that furnished the consumer report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Statement that the agency did not make the decision to take the adverse action and is unable to provide the specific reasons why the action was taken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Adverse Action – Two Step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After the adverse action is taken, the employer must provide the consumer with: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Notice of the consumer’s right to obtain a free copy of the consumer report from the agency within 60 days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Notice of the consumer’s right to dispute the accuracy or completeness of any information in the report furnished by the agency.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Certification Requirements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Employers utilizing consumer reports for employment purposes must: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Certify to the CRA that: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employer will distribute the required written disclosure and obtain the required written authorization;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information will not be used in violation of any laws or regulations; and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employer will comply with the adverse action requirements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Obama Administration – focus on Work Flexibility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New website that shares Research and Employer Best Practices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www.whenworkworks.org</a:t>
            </a: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The DOL is launching a employer/employee survey on FMLA Issues – no date was announced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FCRA Penalties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Negligent Noncompliance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Actual damages (back pay sometimes compensatory)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Attorney’s </a:t>
            </a:r>
            <a:r>
              <a:rPr lang="en-US" dirty="0" smtClean="0">
                <a:solidFill>
                  <a:srgbClr val="002060"/>
                </a:solidFill>
              </a:rPr>
              <a:t>fees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Willful Noncompliance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Actual OR Statutory	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$100-1000 per person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Attorney’s fees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Punitive damage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STATUTE OF LIMITATIONS IS EARLIER OF 2 YEARS FROM “KNEW OR SHOULD HAVE KNOW” OR 5 YEARS FROM THE REPORT.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69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Ban the Box	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Campaign to removing check boxes on applications asking the applicant about arrest or convictions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Currently full restrictions in – HI, MA, Philadelphia, PA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Partial restrictions to specific inquires, CA, CT, HI, MA, KY, WA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Take away – Consider the timing of the questions in your hiring process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EEOC’s E-Race Initiative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E- Race (Eradicating Racism and Colorism in Employment)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EEOC is in the process of identifying “issues, criteria and barriers” that contribute to race and color discrimination in the workplace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Part of these efforts involve reviewing pre-hire processes and other selection and testing criteria.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Who does it apply to: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Employers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Independent contractors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Background screening companies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Temporary staffing companies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What is the EEOC asking for: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Employment applications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Hiring criteria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Background screening policies and procedures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Other testing procedures and criteria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Employer Best Practices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Review Employment Applications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Review Background Screening Policies/Procedures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Review and narrow the positions for which you are running credit checks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Consider timing of background checks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DOL Proposed Regulations - FMLA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Military Leave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Clarifies to include recent veterans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Defines serious injury/illness to include pre-existing conditions aggravated in the line of duty.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Expands the amount of leave for rest and recover from up to 5 days to 15 </a:t>
            </a:r>
            <a:r>
              <a:rPr lang="en-US" dirty="0" smtClean="0">
                <a:solidFill>
                  <a:srgbClr val="002060"/>
                </a:solidFill>
              </a:rPr>
              <a:t>days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Intermittent Leave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ntermittent leave is traced like all other forms of leave (sick, vacation, personal) provided it is not greater than one hour</a:t>
            </a:r>
          </a:p>
        </p:txBody>
      </p:sp>
    </p:spTree>
    <p:extLst>
      <p:ext uri="{BB962C8B-B14F-4D97-AF65-F5344CB8AC3E}">
        <p14:creationId xmlns:p14="http://schemas.microsoft.com/office/powerpoint/2010/main" val="29896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Supreme Court Speaks… Are You Listening?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Key areas of employment law they are considering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Discrimination	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Class and Collective Actions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Retaliation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Discrimination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Disparate Impact v. Disparate Treatment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Disparate Impact – attack on Practice/Policy “no intent” but did impact a group of employees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Disparate Treatment – How an individual/group was treated based on their membership in a group, “there is intent”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Class  Certification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Wal-Mart v Dukes (June 20, 2011)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Issue – whether a federal court may hear a nationwide class-action on behalf of hundreds of thousands of female Wal-Mart employees, charging the company with engaging in a pattern and practice of pay and promotional discrimination (against women)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How to avoid being a class action target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Watch for early indicators of exposure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Closely scrutinize individual charges and resolve early when possible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Be proactive with policies, procedures and training (this means more than just lip service)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Look at your own stats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Be careful when providing information/documents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23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ED6A37-E48A-436C-BCAF-446F807320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TP030002340</Template>
  <TotalTime>664</TotalTime>
  <Words>2059</Words>
  <Application>Microsoft Office PowerPoint</Application>
  <PresentationFormat>On-screen Show (4:3)</PresentationFormat>
  <Paragraphs>293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TP030002340</vt:lpstr>
      <vt:lpstr>PowerPoint Presentation</vt:lpstr>
      <vt:lpstr>OPENING SESSION</vt:lpstr>
      <vt:lpstr>Current Stats on Congress </vt:lpstr>
      <vt:lpstr>Obama Administration – focus on Work Flexibility</vt:lpstr>
      <vt:lpstr>DOL Proposed Regulations - FMLA</vt:lpstr>
      <vt:lpstr>The Supreme Court Speaks… Are You Listening?</vt:lpstr>
      <vt:lpstr>Discrimination</vt:lpstr>
      <vt:lpstr>Class  Certification</vt:lpstr>
      <vt:lpstr>How to avoid being a class action target</vt:lpstr>
      <vt:lpstr>Retaliation</vt:lpstr>
      <vt:lpstr>Why the increase</vt:lpstr>
      <vt:lpstr>U.S. Supreme Court  2011-2012 Term</vt:lpstr>
      <vt:lpstr>The Enforcers: A U.S. Department of Labor Update</vt:lpstr>
      <vt:lpstr>The Enforcers: A U.S. Department of Labor Update - Continue</vt:lpstr>
      <vt:lpstr>Enforcement Initiatives</vt:lpstr>
      <vt:lpstr>Enforcement Initiatives</vt:lpstr>
      <vt:lpstr>ERISA Update:  Keeping Your Benefit Plans (and You!) Out of Trouble</vt:lpstr>
      <vt:lpstr>What to Do?</vt:lpstr>
      <vt:lpstr>Do You Need To Fess UP?</vt:lpstr>
      <vt:lpstr>Disclosure </vt:lpstr>
      <vt:lpstr>Summary of Benefits</vt:lpstr>
      <vt:lpstr>Health Care Reform – 2 Years Later</vt:lpstr>
      <vt:lpstr>Focus 2012-2013</vt:lpstr>
      <vt:lpstr>Focus 2012-2013 Continue</vt:lpstr>
      <vt:lpstr>Focus 2012-2013 Continue</vt:lpstr>
      <vt:lpstr>W-2 Continued</vt:lpstr>
      <vt:lpstr>Additional Women’s Preventive Services</vt:lpstr>
      <vt:lpstr>More on the horizon in 2014</vt:lpstr>
      <vt:lpstr>Employment Background Screening; Navigating Turbulent Waters to Stay in Compliance and Out of Litigation</vt:lpstr>
      <vt:lpstr>Fair Credit Reporting Act (FCRA)</vt:lpstr>
      <vt:lpstr>What is a Consumer Report </vt:lpstr>
      <vt:lpstr>End-User Responsibility Under the FCRA</vt:lpstr>
      <vt:lpstr>Permissible Purpose</vt:lpstr>
      <vt:lpstr>Disclosure &amp; Authorization</vt:lpstr>
      <vt:lpstr>Adverse Action – Two Step Process</vt:lpstr>
      <vt:lpstr>Waiting Period</vt:lpstr>
      <vt:lpstr>Adverse Action – Two Step Process (cont.)</vt:lpstr>
      <vt:lpstr>Adverse Action – Two Step Process (cont.)</vt:lpstr>
      <vt:lpstr>Certification Requirements</vt:lpstr>
      <vt:lpstr>FCRA Penalties</vt:lpstr>
      <vt:lpstr>Ban the Box </vt:lpstr>
      <vt:lpstr>EEOC’s E-Race Initiative</vt:lpstr>
      <vt:lpstr>Who does it apply to:</vt:lpstr>
      <vt:lpstr>Employer Best Practices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Donette Peterson</dc:creator>
  <cp:lastModifiedBy>tterras</cp:lastModifiedBy>
  <cp:revision>35</cp:revision>
  <cp:lastPrinted>2012-04-23T21:31:53Z</cp:lastPrinted>
  <dcterms:created xsi:type="dcterms:W3CDTF">2012-03-29T20:43:01Z</dcterms:created>
  <dcterms:modified xsi:type="dcterms:W3CDTF">2012-05-30T19:40:41Z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TC300023409990</vt:lpwstr>
  </property>
</Properties>
</file>